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19" roundtripDataSignature="AMtx7mjFNQ4rAeRf0LLSd2nowHtfLHRy0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E78E601-2868-49DB-9F48-9E53EA17C98F}">
  <a:tblStyle styleId="{5E78E601-2868-49DB-9F48-9E53EA17C98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customschemas.google.com/relationships/presentationmetadata" Target="meta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f18d37e36a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f18d37e36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f18d37e36a_0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f18d37e36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3" name="Google Shape;203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f18d37e36a_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f18d37e36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f18d37e36a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f18d37e36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f18d37e36a_0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gf18d37e36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18d37e527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f18d37e52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18d37e527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f18d37e52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18d37e527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f18d37e52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18d37e527_1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f18d37e527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18d37e527_1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f18d37e527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0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0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2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5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2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25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2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7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8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8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8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7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8726125" y="1028700"/>
            <a:ext cx="9220682" cy="8229600"/>
            <a:chOff x="19671" y="0"/>
            <a:chExt cx="12294242" cy="10972800"/>
          </a:xfrm>
        </p:grpSpPr>
        <p:sp>
          <p:nvSpPr>
            <p:cNvPr id="85" name="Google Shape;85;p1"/>
            <p:cNvSpPr/>
            <p:nvPr/>
          </p:nvSpPr>
          <p:spPr>
            <a:xfrm>
              <a:off x="19671" y="0"/>
              <a:ext cx="8777619" cy="8816962"/>
            </a:xfrm>
            <a:custGeom>
              <a:rect b="b" l="l" r="r" t="t"/>
              <a:pathLst>
                <a:path extrusionOk="0"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FF9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86" name="Google Shape;86;p1"/>
            <p:cNvPicPr preferRelativeResize="0"/>
            <p:nvPr/>
          </p:nvPicPr>
          <p:blipFill rotWithShape="1">
            <a:blip r:embed="rId3">
              <a:alphaModFix amt="51000"/>
            </a:blip>
            <a:srcRect b="0" l="0" r="0" t="0"/>
            <a:stretch/>
          </p:blipFill>
          <p:spPr>
            <a:xfrm>
              <a:off x="4270524" y="8181074"/>
              <a:ext cx="8043389" cy="27917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892211" y="624687"/>
              <a:ext cx="9699122" cy="1002493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8" name="Google Shape;88;p1"/>
          <p:cNvGrpSpPr/>
          <p:nvPr/>
        </p:nvGrpSpPr>
        <p:grpSpPr>
          <a:xfrm>
            <a:off x="5340000" y="8692140"/>
            <a:ext cx="825500" cy="825500"/>
            <a:chOff x="0" y="0"/>
            <a:chExt cx="1100667" cy="1100667"/>
          </a:xfrm>
        </p:grpSpPr>
        <p:sp>
          <p:nvSpPr>
            <p:cNvPr id="89" name="Google Shape;89;p1"/>
            <p:cNvSpPr/>
            <p:nvPr/>
          </p:nvSpPr>
          <p:spPr>
            <a:xfrm>
              <a:off x="0" y="0"/>
              <a:ext cx="1100667" cy="1100667"/>
            </a:xfrm>
            <a:custGeom>
              <a:rect b="b" l="l" r="r" t="t"/>
              <a:pathLst>
                <a:path extrusionOk="0" h="660400" w="660400">
                  <a:moveTo>
                    <a:pt x="535940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535940" y="0"/>
                  </a:lnTo>
                  <a:cubicBezTo>
                    <a:pt x="604520" y="0"/>
                    <a:pt x="660400" y="55880"/>
                    <a:pt x="660400" y="124460"/>
                  </a:cubicBezTo>
                  <a:lnTo>
                    <a:pt x="660400" y="535940"/>
                  </a:lnTo>
                  <a:cubicBezTo>
                    <a:pt x="660400" y="604520"/>
                    <a:pt x="604520" y="660400"/>
                    <a:pt x="535940" y="660400"/>
                  </a:cubicBezTo>
                  <a:close/>
                </a:path>
              </a:pathLst>
            </a:custGeom>
            <a:solidFill>
              <a:srgbClr val="F368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 rot="-5400000">
              <a:off x="436385" y="452780"/>
              <a:ext cx="290178" cy="195107"/>
            </a:xfrm>
            <a:custGeom>
              <a:rect b="b" l="l" r="r" t="t"/>
              <a:pathLst>
                <a:path extrusionOk="0"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91" name="Google Shape;91;p1"/>
          <p:cNvSpPr txBox="1"/>
          <p:nvPr/>
        </p:nvSpPr>
        <p:spPr>
          <a:xfrm>
            <a:off x="1028700" y="8142790"/>
            <a:ext cx="3969300" cy="19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Tim Kamboja:</a:t>
            </a:r>
            <a:endParaRPr b="1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Azis Rahmanto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Fahmi Ramadhan Putra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Ridho Ardia Rahman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0" lang="en-US" sz="2500" u="none" cap="none" strike="noStrike">
                <a:solidFill>
                  <a:srgbClr val="0E2C4B"/>
                </a:solidFill>
                <a:latin typeface="Arial"/>
                <a:ea typeface="Arial"/>
                <a:cs typeface="Arial"/>
                <a:sym typeface="Arial"/>
              </a:rPr>
              <a:t>Umi Purnamasari</a:t>
            </a:r>
            <a:endParaRPr b="0" i="0" sz="25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" name="Google Shape;92;p1"/>
          <p:cNvGrpSpPr/>
          <p:nvPr/>
        </p:nvGrpSpPr>
        <p:grpSpPr>
          <a:xfrm>
            <a:off x="1028700" y="992975"/>
            <a:ext cx="9424125" cy="3452875"/>
            <a:chOff x="0" y="-47633"/>
            <a:chExt cx="12565500" cy="4603833"/>
          </a:xfrm>
        </p:grpSpPr>
        <p:sp>
          <p:nvSpPr>
            <p:cNvPr id="93" name="Google Shape;93;p1"/>
            <p:cNvSpPr txBox="1"/>
            <p:nvPr/>
          </p:nvSpPr>
          <p:spPr>
            <a:xfrm>
              <a:off x="0" y="1313500"/>
              <a:ext cx="12565500" cy="324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900"/>
                <a:buFont typeface="Arial"/>
                <a:buNone/>
              </a:pPr>
              <a:r>
                <a:rPr b="0" i="0" lang="en-US" sz="7900" u="none" cap="none" strike="noStrike">
                  <a:solidFill>
                    <a:srgbClr val="FF0000"/>
                  </a:solidFill>
                  <a:latin typeface="Arial"/>
                  <a:ea typeface="Arial"/>
                  <a:cs typeface="Arial"/>
                  <a:sym typeface="Arial"/>
                </a:rPr>
                <a:t>Stage </a:t>
              </a:r>
              <a:r>
                <a:rPr lang="en-US" sz="7900">
                  <a:solidFill>
                    <a:srgbClr val="FF0000"/>
                  </a:solidFill>
                </a:rPr>
                <a:t>5</a:t>
              </a:r>
              <a:endParaRPr b="0" i="0" sz="79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900"/>
                <a:buFont typeface="Arial"/>
                <a:buNone/>
              </a:pPr>
              <a:r>
                <a:rPr lang="en-US" sz="7900">
                  <a:solidFill>
                    <a:srgbClr val="0E2C4B"/>
                  </a:solidFill>
                </a:rPr>
                <a:t>Modeling</a:t>
              </a:r>
              <a:endParaRPr b="0" i="0" sz="7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"/>
            <p:cNvSpPr txBox="1"/>
            <p:nvPr/>
          </p:nvSpPr>
          <p:spPr>
            <a:xfrm>
              <a:off x="0" y="-47633"/>
              <a:ext cx="77850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5" name="Google Shape;95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703975" y="1144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"/>
          <p:cNvSpPr txBox="1"/>
          <p:nvPr/>
        </p:nvSpPr>
        <p:spPr>
          <a:xfrm>
            <a:off x="182100" y="114450"/>
            <a:ext cx="8170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E2C4B"/>
                </a:solidFill>
              </a:rPr>
              <a:t>Analisis Churn dalam Pemasaran</a:t>
            </a:r>
            <a:endParaRPr b="1"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gf18d37e36a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gf18d37e36a_0_6"/>
          <p:cNvSpPr txBox="1"/>
          <p:nvPr/>
        </p:nvSpPr>
        <p:spPr>
          <a:xfrm>
            <a:off x="962525" y="6194600"/>
            <a:ext cx="17004600" cy="36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650">
                <a:solidFill>
                  <a:srgbClr val="0E2C4B"/>
                </a:solidFill>
              </a:rPr>
              <a:t>Nilai </a:t>
            </a:r>
            <a:r>
              <a:rPr b="1" lang="en-US" sz="2650">
                <a:solidFill>
                  <a:srgbClr val="0E2C4B"/>
                </a:solidFill>
              </a:rPr>
              <a:t>Accuracy</a:t>
            </a:r>
            <a:r>
              <a:rPr lang="en-US" sz="2650">
                <a:solidFill>
                  <a:srgbClr val="0E2C4B"/>
                </a:solidFill>
              </a:rPr>
              <a:t> merepresentasikan nilai prediksi True Negative dan True Positive. Artinya jumlah yang benar-benar stay (True Stay) dan jumlah yang benar-benar exit (True Exit) dapat dilihat diukur dari nilai akurasi ini.</a:t>
            </a:r>
            <a:endParaRPr sz="2650">
              <a:solidFill>
                <a:srgbClr val="0E2C4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sz="2650">
              <a:solidFill>
                <a:srgbClr val="0E2C4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650">
                <a:solidFill>
                  <a:srgbClr val="0E2C4B"/>
                </a:solidFill>
              </a:rPr>
              <a:t>False Positive merepresentasikan jumlah customer yang exit, tetapi ternyata masih stay (False Exit).</a:t>
            </a:r>
            <a:endParaRPr sz="2650">
              <a:solidFill>
                <a:srgbClr val="0E2C4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650">
                <a:solidFill>
                  <a:srgbClr val="0E2C4B"/>
                </a:solidFill>
              </a:rPr>
              <a:t>Kita menginginkan hasil minimal untuk customer yang diprediksi </a:t>
            </a:r>
            <a:r>
              <a:rPr b="1" lang="en-US" sz="2650">
                <a:solidFill>
                  <a:srgbClr val="0E2C4B"/>
                </a:solidFill>
              </a:rPr>
              <a:t>Stay</a:t>
            </a:r>
            <a:r>
              <a:rPr lang="en-US" sz="2650">
                <a:solidFill>
                  <a:srgbClr val="0E2C4B"/>
                </a:solidFill>
              </a:rPr>
              <a:t> namun sebenarnya </a:t>
            </a:r>
            <a:r>
              <a:rPr b="1" lang="en-US" sz="2650">
                <a:solidFill>
                  <a:srgbClr val="0E2C4B"/>
                </a:solidFill>
              </a:rPr>
              <a:t>Exit</a:t>
            </a:r>
            <a:r>
              <a:rPr lang="en-US" sz="2650">
                <a:solidFill>
                  <a:srgbClr val="0E2C4B"/>
                </a:solidFill>
              </a:rPr>
              <a:t>, sehingga selain </a:t>
            </a:r>
            <a:r>
              <a:rPr b="1" lang="en-US" sz="2650">
                <a:solidFill>
                  <a:srgbClr val="0E2C4B"/>
                </a:solidFill>
              </a:rPr>
              <a:t>Accuracy</a:t>
            </a:r>
            <a:r>
              <a:rPr lang="en-US" sz="2650">
                <a:solidFill>
                  <a:srgbClr val="0E2C4B"/>
                </a:solidFill>
              </a:rPr>
              <a:t>, kita mempertimbangkan nilai </a:t>
            </a:r>
            <a:r>
              <a:rPr b="1" lang="en-US" sz="2650">
                <a:solidFill>
                  <a:srgbClr val="0E2C4B"/>
                </a:solidFill>
              </a:rPr>
              <a:t>Recall </a:t>
            </a:r>
            <a:r>
              <a:rPr lang="en-US" sz="2650">
                <a:solidFill>
                  <a:srgbClr val="0E2C4B"/>
                </a:solidFill>
              </a:rPr>
              <a:t>yang dapat menunjukkan False Negative. </a:t>
            </a:r>
            <a:r>
              <a:rPr b="1" lang="en-US" sz="2650">
                <a:solidFill>
                  <a:srgbClr val="0E2C4B"/>
                </a:solidFill>
              </a:rPr>
              <a:t>Semakin kecil False Negative maka semakin kecil pula customer yang diprediksi stay, tetapi ternyata exit</a:t>
            </a:r>
            <a:r>
              <a:rPr lang="en-US" sz="2650">
                <a:solidFill>
                  <a:srgbClr val="0E2C4B"/>
                </a:solidFill>
              </a:rPr>
              <a:t> (False Stay).</a:t>
            </a:r>
            <a:endParaRPr i="0" sz="2650" u="none" cap="none" strike="noStrike">
              <a:solidFill>
                <a:srgbClr val="000000"/>
              </a:solidFill>
            </a:endParaRPr>
          </a:p>
        </p:txBody>
      </p:sp>
      <p:sp>
        <p:nvSpPr>
          <p:cNvPr id="176" name="Google Shape;176;gf18d37e36a_0_6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Matriks Evaluasi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77" name="Google Shape;177;gf18d37e36a_0_6"/>
          <p:cNvGraphicFramePr/>
          <p:nvPr/>
        </p:nvGraphicFramePr>
        <p:xfrm>
          <a:off x="1074650" y="3273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{5E78E601-2868-49DB-9F48-9E53EA17C98F}</a:tableStyleId>
              </a:tblPr>
              <a:tblGrid>
                <a:gridCol w="2448050"/>
                <a:gridCol w="2514750"/>
              </a:tblGrid>
              <a:tr h="1249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500"/>
                        <a:t>True Negative</a:t>
                      </a:r>
                      <a:endParaRPr sz="3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500"/>
                        <a:t>False Positive</a:t>
                      </a:r>
                      <a:endParaRPr sz="3500"/>
                    </a:p>
                  </a:txBody>
                  <a:tcPr marT="91425" marB="91425" marR="91425" marL="91425"/>
                </a:tc>
              </a:tr>
              <a:tr h="1249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500"/>
                        <a:t>False Negative</a:t>
                      </a:r>
                      <a:endParaRPr sz="3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500"/>
                        <a:t>True Positive</a:t>
                      </a:r>
                      <a:endParaRPr sz="35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78" name="Google Shape;178;gf18d37e36a_0_6"/>
          <p:cNvSpPr txBox="1"/>
          <p:nvPr/>
        </p:nvSpPr>
        <p:spPr>
          <a:xfrm>
            <a:off x="2526525" y="2681600"/>
            <a:ext cx="206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Predicted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f18d37e36a_0_6"/>
          <p:cNvSpPr txBox="1"/>
          <p:nvPr/>
        </p:nvSpPr>
        <p:spPr>
          <a:xfrm rot="-5400000">
            <a:off x="-224650" y="4276500"/>
            <a:ext cx="206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Actual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80" name="Google Shape;180;gf18d37e36a_0_6"/>
          <p:cNvGraphicFramePr/>
          <p:nvPr/>
        </p:nvGraphicFramePr>
        <p:xfrm>
          <a:off x="10752050" y="2740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{5E78E601-2868-49DB-9F48-9E53EA17C98F}</a:tableStyleId>
              </a:tblPr>
              <a:tblGrid>
                <a:gridCol w="3278275"/>
                <a:gridCol w="3367625"/>
              </a:tblGrid>
              <a:tr h="579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600"/>
                        <a:t>True </a:t>
                      </a:r>
                      <a:endParaRPr sz="46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600"/>
                        <a:t>Stay</a:t>
                      </a:r>
                      <a:endParaRPr sz="4600"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600"/>
                        <a:t>False</a:t>
                      </a:r>
                      <a:endParaRPr sz="46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600"/>
                        <a:t>Exit</a:t>
                      </a:r>
                      <a:endParaRPr sz="4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</a:tr>
              <a:tr h="579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600"/>
                        <a:t>False </a:t>
                      </a:r>
                      <a:endParaRPr sz="46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600"/>
                        <a:t>Stay</a:t>
                      </a:r>
                      <a:endParaRPr sz="4600"/>
                    </a:p>
                  </a:txBody>
                  <a:tcPr marT="91425" marB="91425" marR="91425" marL="91425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600"/>
                        <a:t>True</a:t>
                      </a:r>
                      <a:endParaRPr sz="46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4600"/>
                        <a:t>Exit</a:t>
                      </a:r>
                      <a:endParaRPr sz="4600"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sp>
        <p:nvSpPr>
          <p:cNvPr id="181" name="Google Shape;181;gf18d37e36a_0_6"/>
          <p:cNvSpPr txBox="1"/>
          <p:nvPr/>
        </p:nvSpPr>
        <p:spPr>
          <a:xfrm>
            <a:off x="12965925" y="2148200"/>
            <a:ext cx="206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Predicted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gf18d37e36a_0_6"/>
          <p:cNvSpPr txBox="1"/>
          <p:nvPr/>
        </p:nvSpPr>
        <p:spPr>
          <a:xfrm rot="-5400000">
            <a:off x="9452750" y="4047900"/>
            <a:ext cx="206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Actual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3" name="Google Shape;183;gf18d37e36a_0_6"/>
          <p:cNvCxnSpPr/>
          <p:nvPr/>
        </p:nvCxnSpPr>
        <p:spPr>
          <a:xfrm>
            <a:off x="6735050" y="4515075"/>
            <a:ext cx="2710200" cy="19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ot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gf18d37e36a_0_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f18d37e36a_0_50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Summary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0" name="Google Shape;190;gf18d37e36a_0_50"/>
          <p:cNvGrpSpPr/>
          <p:nvPr/>
        </p:nvGrpSpPr>
        <p:grpSpPr>
          <a:xfrm>
            <a:off x="191150" y="3705725"/>
            <a:ext cx="6596675" cy="3475800"/>
            <a:chOff x="8589450" y="3636950"/>
            <a:chExt cx="6596675" cy="3475800"/>
          </a:xfrm>
        </p:grpSpPr>
        <p:sp>
          <p:nvSpPr>
            <p:cNvPr id="191" name="Google Shape;191;gf18d37e36a_0_50"/>
            <p:cNvSpPr/>
            <p:nvPr/>
          </p:nvSpPr>
          <p:spPr>
            <a:xfrm>
              <a:off x="8589450" y="3636950"/>
              <a:ext cx="5802300" cy="3475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gf18d37e36a_0_50"/>
            <p:cNvSpPr txBox="1"/>
            <p:nvPr/>
          </p:nvSpPr>
          <p:spPr>
            <a:xfrm>
              <a:off x="9088925" y="3768500"/>
              <a:ext cx="6097200" cy="321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008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# Testing Performance</a:t>
              </a:r>
              <a:endParaRPr sz="30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21212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Accuracy   : 76.9 %</a:t>
              </a:r>
              <a:endParaRPr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21212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Precision  : 43.59 %</a:t>
              </a:r>
              <a:endParaRPr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21212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Recall     : 76.66 %</a:t>
              </a:r>
              <a:endParaRPr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21212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Specificity: 76.96 %</a:t>
              </a:r>
              <a:endParaRPr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212121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NPV        : 93.42 %</a:t>
              </a:r>
              <a:endParaRPr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sp>
        <p:nvSpPr>
          <p:cNvPr id="193" name="Google Shape;193;gf18d37e36a_0_50"/>
          <p:cNvSpPr txBox="1"/>
          <p:nvPr/>
        </p:nvSpPr>
        <p:spPr>
          <a:xfrm>
            <a:off x="191150" y="3029550"/>
            <a:ext cx="2177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ANN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4" name="Google Shape;194;gf18d37e36a_0_50"/>
          <p:cNvGrpSpPr/>
          <p:nvPr/>
        </p:nvGrpSpPr>
        <p:grpSpPr>
          <a:xfrm>
            <a:off x="6190325" y="3670075"/>
            <a:ext cx="7219625" cy="3547100"/>
            <a:chOff x="7561925" y="3670075"/>
            <a:chExt cx="7219625" cy="3547100"/>
          </a:xfrm>
        </p:grpSpPr>
        <p:sp>
          <p:nvSpPr>
            <p:cNvPr id="195" name="Google Shape;195;gf18d37e36a_0_50"/>
            <p:cNvSpPr/>
            <p:nvPr/>
          </p:nvSpPr>
          <p:spPr>
            <a:xfrm>
              <a:off x="7561925" y="3741375"/>
              <a:ext cx="5802300" cy="34758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gf18d37e36a_0_50"/>
            <p:cNvSpPr txBox="1"/>
            <p:nvPr/>
          </p:nvSpPr>
          <p:spPr>
            <a:xfrm>
              <a:off x="7829950" y="3670075"/>
              <a:ext cx="6951600" cy="330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3000">
                  <a:solidFill>
                    <a:srgbClr val="008000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# Testing Performance</a:t>
              </a:r>
              <a:endParaRPr sz="3000"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Courier New"/>
                  <a:ea typeface="Courier New"/>
                  <a:cs typeface="Courier New"/>
                  <a:sym typeface="Courier New"/>
                </a:rPr>
                <a:t>Accuracy   : 83.3 %</a:t>
              </a:r>
              <a:endParaRPr sz="3000"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Courier New"/>
                  <a:ea typeface="Courier New"/>
                  <a:cs typeface="Courier New"/>
                  <a:sym typeface="Courier New"/>
                </a:rPr>
                <a:t>Precision  : 58.67 %</a:t>
              </a:r>
              <a:endParaRPr sz="3000"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Courier New"/>
                  <a:ea typeface="Courier New"/>
                  <a:cs typeface="Courier New"/>
                  <a:sym typeface="Courier New"/>
                </a:rPr>
                <a:t>Recall     : 57.21 %</a:t>
              </a:r>
              <a:endParaRPr sz="3000"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Courier New"/>
                  <a:ea typeface="Courier New"/>
                  <a:cs typeface="Courier New"/>
                  <a:sym typeface="Courier New"/>
                </a:rPr>
                <a:t>Specificity: 89.86 %</a:t>
              </a:r>
              <a:endParaRPr sz="3000"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Courier New"/>
                  <a:ea typeface="Courier New"/>
                  <a:cs typeface="Courier New"/>
                  <a:sym typeface="Courier New"/>
                </a:rPr>
                <a:t>NPV        : 89.3 %</a:t>
              </a:r>
              <a:endParaRPr sz="3000">
                <a:latin typeface="Courier New"/>
                <a:ea typeface="Courier New"/>
                <a:cs typeface="Courier New"/>
                <a:sym typeface="Courier New"/>
              </a:endParaRPr>
            </a:p>
          </p:txBody>
        </p:sp>
      </p:grpSp>
      <p:sp>
        <p:nvSpPr>
          <p:cNvPr id="197" name="Google Shape;197;gf18d37e36a_0_50"/>
          <p:cNvSpPr txBox="1"/>
          <p:nvPr/>
        </p:nvSpPr>
        <p:spPr>
          <a:xfrm>
            <a:off x="6190325" y="3105750"/>
            <a:ext cx="2177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SVM-RBF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gf18d37e36a_0_50"/>
          <p:cNvSpPr/>
          <p:nvPr/>
        </p:nvSpPr>
        <p:spPr>
          <a:xfrm>
            <a:off x="12249725" y="3769100"/>
            <a:ext cx="5802300" cy="347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gf18d37e36a_0_50"/>
          <p:cNvSpPr txBox="1"/>
          <p:nvPr/>
        </p:nvSpPr>
        <p:spPr>
          <a:xfrm>
            <a:off x="12517750" y="3697800"/>
            <a:ext cx="5026200" cy="3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 Testing Performance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Accuracy   : 79.05 %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Precision  : 48.55 %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Recall     : 70.65 %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Specificity: 81.16 %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NPV        : 91.66 %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0" name="Google Shape;200;gf18d37e36a_0_50"/>
          <p:cNvSpPr txBox="1"/>
          <p:nvPr/>
        </p:nvSpPr>
        <p:spPr>
          <a:xfrm>
            <a:off x="12249725" y="3105750"/>
            <a:ext cx="2177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XGBoost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3F4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5"/>
          <p:cNvPicPr preferRelativeResize="0"/>
          <p:nvPr/>
        </p:nvPicPr>
        <p:blipFill rotWithShape="1">
          <a:blip r:embed="rId3">
            <a:alphaModFix amt="21999"/>
          </a:blip>
          <a:srcRect b="0" l="0" r="0" t="0"/>
          <a:stretch/>
        </p:blipFill>
        <p:spPr>
          <a:xfrm>
            <a:off x="13971016" y="7410359"/>
            <a:ext cx="3288284" cy="1141308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5"/>
          <p:cNvSpPr/>
          <p:nvPr/>
        </p:nvSpPr>
        <p:spPr>
          <a:xfrm>
            <a:off x="3063954" y="2122975"/>
            <a:ext cx="12160093" cy="6041050"/>
          </a:xfrm>
          <a:custGeom>
            <a:rect b="b" l="l" r="r" t="t"/>
            <a:pathLst>
              <a:path extrusionOk="0" h="4832840" w="9728074">
                <a:moveTo>
                  <a:pt x="9603614" y="4832840"/>
                </a:moveTo>
                <a:lnTo>
                  <a:pt x="124460" y="4832840"/>
                </a:lnTo>
                <a:cubicBezTo>
                  <a:pt x="55880" y="4832840"/>
                  <a:pt x="0" y="4776960"/>
                  <a:pt x="0" y="470838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9603614" y="0"/>
                </a:lnTo>
                <a:cubicBezTo>
                  <a:pt x="9672194" y="0"/>
                  <a:pt x="9728074" y="55880"/>
                  <a:pt x="9728074" y="124460"/>
                </a:cubicBezTo>
                <a:lnTo>
                  <a:pt x="9728074" y="4708380"/>
                </a:lnTo>
                <a:cubicBezTo>
                  <a:pt x="9728074" y="4776960"/>
                  <a:pt x="9672194" y="4832840"/>
                  <a:pt x="9603614" y="48328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7" name="Google Shape;207;p15"/>
          <p:cNvGrpSpPr/>
          <p:nvPr/>
        </p:nvGrpSpPr>
        <p:grpSpPr>
          <a:xfrm>
            <a:off x="4908869" y="3556226"/>
            <a:ext cx="8470400" cy="1978864"/>
            <a:chOff x="0" y="0"/>
            <a:chExt cx="11293867" cy="2638485"/>
          </a:xfrm>
        </p:grpSpPr>
        <p:sp>
          <p:nvSpPr>
            <p:cNvPr id="208" name="Google Shape;208;p15"/>
            <p:cNvSpPr txBox="1"/>
            <p:nvPr/>
          </p:nvSpPr>
          <p:spPr>
            <a:xfrm>
              <a:off x="0" y="0"/>
              <a:ext cx="11293800" cy="14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0"/>
                <a:buFont typeface="Arial"/>
                <a:buNone/>
              </a:pPr>
              <a:r>
                <a:rPr b="0" i="0" lang="en-US" sz="700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Terima </a:t>
              </a:r>
              <a:r>
                <a:rPr b="0" i="0" lang="en-US" sz="7000" u="none" cap="none" strike="noStrike">
                  <a:solidFill>
                    <a:srgbClr val="F36825"/>
                  </a:solidFill>
                  <a:latin typeface="Arial"/>
                  <a:ea typeface="Arial"/>
                  <a:cs typeface="Arial"/>
                  <a:sym typeface="Arial"/>
                </a:rPr>
                <a:t>Kasih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5"/>
            <p:cNvSpPr txBox="1"/>
            <p:nvPr/>
          </p:nvSpPr>
          <p:spPr>
            <a:xfrm>
              <a:off x="67" y="2145885"/>
              <a:ext cx="11293800" cy="4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19958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0E2C4B"/>
                  </a:solidFill>
                  <a:latin typeface="Arial"/>
                  <a:ea typeface="Arial"/>
                  <a:cs typeface="Arial"/>
                  <a:sym typeface="Arial"/>
                </a:rPr>
                <a:t>Send it to us! We hope you learned something new.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10" name="Google Shape;210;p15"/>
          <p:cNvPicPr preferRelativeResize="0"/>
          <p:nvPr/>
        </p:nvPicPr>
        <p:blipFill rotWithShape="1">
          <a:blip r:embed="rId4">
            <a:alphaModFix amt="21999"/>
          </a:blip>
          <a:srcRect b="0" l="0" r="0" t="0"/>
          <a:stretch/>
        </p:blipFill>
        <p:spPr>
          <a:xfrm>
            <a:off x="2470041" y="2784527"/>
            <a:ext cx="2223383" cy="77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251902">
            <a:off x="2297276" y="1924267"/>
            <a:ext cx="2945311" cy="1144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987650" y="5367375"/>
            <a:ext cx="3939099" cy="2922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gf18d37e36a_0_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f18d37e36a_0_43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ANN </a:t>
            </a:r>
            <a:r>
              <a:rPr lang="en-US" sz="4000">
                <a:solidFill>
                  <a:srgbClr val="0E2C4B"/>
                </a:solidFill>
              </a:rPr>
              <a:t>(Data Preprocessing)</a:t>
            </a:r>
            <a:endParaRPr b="0" i="0" sz="4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f18d37e36a_0_43"/>
          <p:cNvSpPr txBox="1"/>
          <p:nvPr/>
        </p:nvSpPr>
        <p:spPr>
          <a:xfrm>
            <a:off x="790750" y="3654275"/>
            <a:ext cx="16708800" cy="4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One Hot Encoder untuk Fitur Gender dan Geography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Membagi data input (X) dan target (y):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X = CreditScore, Age, Balance, NumOfProducts, IsActiveMember, Gender, Geography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y = Exited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Train Test Split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Standard Scaling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Balancing Dataset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undersampling sebanyak 50% lalu oversampling SMOTE sebanyak 100%</a:t>
            </a:r>
            <a:endParaRPr sz="2950">
              <a:solidFill>
                <a:srgbClr val="0E2C4B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gf18d37e36a_0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f18d37e36a_0_35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ANN </a:t>
            </a:r>
            <a:r>
              <a:rPr lang="en-US" sz="4000">
                <a:solidFill>
                  <a:srgbClr val="0E2C4B"/>
                </a:solidFill>
              </a:rPr>
              <a:t>(Modeling)</a:t>
            </a:r>
            <a:endParaRPr b="0" i="0" sz="4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f18d37e36a_0_35"/>
          <p:cNvSpPr txBox="1"/>
          <p:nvPr/>
        </p:nvSpPr>
        <p:spPr>
          <a:xfrm>
            <a:off x="790750" y="3654275"/>
            <a:ext cx="16708800" cy="51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Menggunakan 4 layer dengan rule sebagai berikut: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Menggunakan Adam Optimizer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Epoch = 100, batch_size = 8</a:t>
            </a:r>
            <a:endParaRPr sz="2950">
              <a:solidFill>
                <a:srgbClr val="0E2C4B"/>
              </a:solidFill>
            </a:endParaRPr>
          </a:p>
        </p:txBody>
      </p:sp>
      <p:graphicFrame>
        <p:nvGraphicFramePr>
          <p:cNvPr id="111" name="Google Shape;111;gf18d37e36a_0_35"/>
          <p:cNvGraphicFramePr/>
          <p:nvPr/>
        </p:nvGraphicFramePr>
        <p:xfrm>
          <a:off x="1257300" y="4191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{5E78E601-2868-49DB-9F48-9E53EA17C98F}</a:tableStyleId>
              </a:tblPr>
              <a:tblGrid>
                <a:gridCol w="2644375"/>
                <a:gridCol w="2644375"/>
                <a:gridCol w="2644375"/>
                <a:gridCol w="2644375"/>
              </a:tblGrid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Layer</a:t>
                      </a:r>
                      <a:endParaRPr b="1"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Jumlah Node</a:t>
                      </a:r>
                      <a:endParaRPr b="1"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Activation</a:t>
                      </a:r>
                      <a:endParaRPr b="1"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Dropout</a:t>
                      </a:r>
                      <a:endParaRPr b="1" sz="2400"/>
                    </a:p>
                  </a:txBody>
                  <a:tcPr marT="91425" marB="91425" marR="91425" marL="91425"/>
                </a:tc>
              </a:tr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Layer I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8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Relu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0,2</a:t>
                      </a:r>
                      <a:endParaRPr sz="2400"/>
                    </a:p>
                  </a:txBody>
                  <a:tcPr marT="91425" marB="91425" marR="91425" marL="91425"/>
                </a:tc>
              </a:tr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Layer II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7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chemeClr val="dk1"/>
                          </a:solidFill>
                        </a:rPr>
                        <a:t>Relu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0,2</a:t>
                      </a:r>
                      <a:endParaRPr sz="2400"/>
                    </a:p>
                  </a:txBody>
                  <a:tcPr marT="91425" marB="91425" marR="91425" marL="91425"/>
                </a:tc>
              </a:tr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Layer III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3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chemeClr val="dk1"/>
                          </a:solidFill>
                        </a:rPr>
                        <a:t>Relu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0,2</a:t>
                      </a:r>
                      <a:endParaRPr sz="2400"/>
                    </a:p>
                  </a:txBody>
                  <a:tcPr marT="91425" marB="91425" marR="91425" marL="91425"/>
                </a:tc>
              </a:tr>
              <a:tr h="54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Layer IV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Sigmoid</a:t>
                      </a:r>
                      <a:endParaRPr sz="24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0,2</a:t>
                      </a:r>
                      <a:endParaRPr sz="24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f18d37e36a_0_25"/>
          <p:cNvSpPr/>
          <p:nvPr/>
        </p:nvSpPr>
        <p:spPr>
          <a:xfrm>
            <a:off x="8589450" y="3636950"/>
            <a:ext cx="5802300" cy="347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f18d37e36a_0_25"/>
          <p:cNvSpPr/>
          <p:nvPr/>
        </p:nvSpPr>
        <p:spPr>
          <a:xfrm>
            <a:off x="616650" y="3522725"/>
            <a:ext cx="5802300" cy="347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gf18d37e36a_0_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f18d37e36a_0_25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ANN </a:t>
            </a:r>
            <a:r>
              <a:rPr lang="en-US" sz="4000">
                <a:solidFill>
                  <a:srgbClr val="0E2C4B"/>
                </a:solidFill>
              </a:rPr>
              <a:t>(Performance)</a:t>
            </a:r>
            <a:endParaRPr b="0" i="0" sz="4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f18d37e36a_0_25"/>
          <p:cNvSpPr txBox="1"/>
          <p:nvPr/>
        </p:nvSpPr>
        <p:spPr>
          <a:xfrm>
            <a:off x="790750" y="3654275"/>
            <a:ext cx="6097200" cy="32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 Training Performance</a:t>
            </a:r>
            <a:endParaRPr sz="30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Accuracy   : 79.04 %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Precision  : 77.89 %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Recall     : 81.08 %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Specificity: 76.99 %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NPV        : 80.28 %</a:t>
            </a:r>
            <a:endParaRPr sz="3000">
              <a:solidFill>
                <a:srgbClr val="0E2C4B"/>
              </a:solidFill>
            </a:endParaRPr>
          </a:p>
        </p:txBody>
      </p:sp>
      <p:sp>
        <p:nvSpPr>
          <p:cNvPr id="121" name="Google Shape;121;gf18d37e36a_0_25"/>
          <p:cNvSpPr txBox="1"/>
          <p:nvPr/>
        </p:nvSpPr>
        <p:spPr>
          <a:xfrm>
            <a:off x="9088925" y="3768500"/>
            <a:ext cx="6097200" cy="32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 Testing Performance</a:t>
            </a:r>
            <a:endParaRPr sz="3000">
              <a:solidFill>
                <a:schemeClr val="accent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Accuracy   : 76.9 %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Precision  : 43.59 %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Recall     : 76.66 %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Specificity: 76.96 %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NPV        : 93.42 %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f18d37e527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f18d37e527_0_1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SVM-Radial Basis Function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f18d37e527_0_1"/>
          <p:cNvSpPr txBox="1"/>
          <p:nvPr/>
        </p:nvSpPr>
        <p:spPr>
          <a:xfrm>
            <a:off x="789600" y="2479200"/>
            <a:ext cx="16708800" cy="88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Support Vector Machine-Radial Basis Function (SVM-RBF) dipilih karena dataset tidak linear dan </a:t>
            </a:r>
            <a:r>
              <a:rPr i="1" lang="en-US" sz="2950">
                <a:solidFill>
                  <a:srgbClr val="0E2C4B"/>
                </a:solidFill>
              </a:rPr>
              <a:t>inseparable</a:t>
            </a:r>
            <a:r>
              <a:rPr lang="en-US" sz="2950">
                <a:solidFill>
                  <a:srgbClr val="0E2C4B"/>
                </a:solidFill>
              </a:rPr>
              <a:t>.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Parameter yang digunakan dalam SVM-RBF adalah Gamma dan C.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Nilai Gamma merepresentasikan seberapa jauh capaian pengaruh satu data training. Nilai Gamma yang tinggi belum tentu akurat, begitu sebaliknya, nilai yang kecil juga belum tentu akurat. </a:t>
            </a:r>
            <a:r>
              <a:rPr b="1" lang="en-US" sz="2950">
                <a:solidFill>
                  <a:srgbClr val="0E2C4B"/>
                </a:solidFill>
              </a:rPr>
              <a:t>Accuracy </a:t>
            </a:r>
            <a:r>
              <a:rPr lang="en-US" sz="2950">
                <a:solidFill>
                  <a:srgbClr val="0E2C4B"/>
                </a:solidFill>
              </a:rPr>
              <a:t>yang optimal justru di dapat dari nilai Gamma intermediate. </a:t>
            </a:r>
            <a:endParaRPr sz="2950">
              <a:solidFill>
                <a:srgbClr val="0E2C4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Parameter C digunakan untuk mentoleransi misklasifikasi pada 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data points untuk mengecilkan eror. Semakin besar nilai C, 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maka nilai </a:t>
            </a:r>
            <a:r>
              <a:rPr b="1" lang="en-US" sz="2950">
                <a:solidFill>
                  <a:srgbClr val="0E2C4B"/>
                </a:solidFill>
              </a:rPr>
              <a:t>accuracy</a:t>
            </a:r>
            <a:r>
              <a:rPr lang="en-US" sz="2950">
                <a:solidFill>
                  <a:srgbClr val="0E2C4B"/>
                </a:solidFill>
              </a:rPr>
              <a:t>-nya baik.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Nilai parameter yang dipakai Gamma = 0.1 dan C = 150</a:t>
            </a:r>
            <a:endParaRPr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50">
              <a:solidFill>
                <a:srgbClr val="0E2C4B"/>
              </a:solidFill>
            </a:endParaRPr>
          </a:p>
        </p:txBody>
      </p:sp>
      <p:pic>
        <p:nvPicPr>
          <p:cNvPr id="129" name="Google Shape;129;gf18d37e527_0_1"/>
          <p:cNvPicPr preferRelativeResize="0"/>
          <p:nvPr/>
        </p:nvPicPr>
        <p:blipFill rotWithShape="1">
          <a:blip r:embed="rId4">
            <a:alphaModFix/>
          </a:blip>
          <a:srcRect b="66329" l="4698" r="70509" t="4516"/>
          <a:stretch/>
        </p:blipFill>
        <p:spPr>
          <a:xfrm>
            <a:off x="2774975" y="5672050"/>
            <a:ext cx="2725895" cy="241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f18d37e527_0_1"/>
          <p:cNvPicPr preferRelativeResize="0"/>
          <p:nvPr/>
        </p:nvPicPr>
        <p:blipFill rotWithShape="1">
          <a:blip r:embed="rId5">
            <a:alphaModFix/>
          </a:blip>
          <a:srcRect b="34297" l="3716" r="70384" t="36548"/>
          <a:stretch/>
        </p:blipFill>
        <p:spPr>
          <a:xfrm>
            <a:off x="6287239" y="5659375"/>
            <a:ext cx="2847588" cy="241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f18d37e527_0_1"/>
          <p:cNvPicPr preferRelativeResize="0"/>
          <p:nvPr/>
        </p:nvPicPr>
        <p:blipFill rotWithShape="1">
          <a:blip r:embed="rId6">
            <a:alphaModFix/>
          </a:blip>
          <a:srcRect b="2807" l="3394" r="71812" t="68036"/>
          <a:stretch/>
        </p:blipFill>
        <p:spPr>
          <a:xfrm>
            <a:off x="10027755" y="5672050"/>
            <a:ext cx="2725895" cy="241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f18d37e527_0_1"/>
          <p:cNvPicPr preferRelativeResize="0"/>
          <p:nvPr/>
        </p:nvPicPr>
        <p:blipFill rotWithShape="1">
          <a:blip r:embed="rId7">
            <a:alphaModFix/>
          </a:blip>
          <a:srcRect b="4654" l="56529" r="7455" t="66826"/>
          <a:stretch/>
        </p:blipFill>
        <p:spPr>
          <a:xfrm>
            <a:off x="13555075" y="7832365"/>
            <a:ext cx="2431425" cy="2193861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f18d37e527_0_1"/>
          <p:cNvSpPr/>
          <p:nvPr/>
        </p:nvSpPr>
        <p:spPr>
          <a:xfrm>
            <a:off x="6250675" y="5601625"/>
            <a:ext cx="3083400" cy="241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f18d37e527_0_1"/>
          <p:cNvSpPr/>
          <p:nvPr/>
        </p:nvSpPr>
        <p:spPr>
          <a:xfrm>
            <a:off x="13229088" y="7722400"/>
            <a:ext cx="3083400" cy="2413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gf18d37e527_0_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f18d37e527_0_20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SVM-RBF </a:t>
            </a:r>
            <a:r>
              <a:rPr lang="en-US" sz="4000">
                <a:solidFill>
                  <a:srgbClr val="0E2C4B"/>
                </a:solidFill>
              </a:rPr>
              <a:t>(Data Preprocessing)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gf18d37e527_0_20"/>
          <p:cNvSpPr txBox="1"/>
          <p:nvPr/>
        </p:nvSpPr>
        <p:spPr>
          <a:xfrm>
            <a:off x="789600" y="3088800"/>
            <a:ext cx="16708800" cy="4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One Hot Encoder untuk Fitur Gender dan Geography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Membagi data input (X) dan target (y):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X = CreditScore, Age, Balance, NumOfProducts, IsActiveMember, Gender, Geography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y = Exited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Train Test Split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Standard Scaling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Balancing Dataset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oversampling SMOTE sebanyak 50%</a:t>
            </a:r>
            <a:endParaRPr sz="2950">
              <a:solidFill>
                <a:srgbClr val="0E2C4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18d37e527_0_9"/>
          <p:cNvSpPr/>
          <p:nvPr/>
        </p:nvSpPr>
        <p:spPr>
          <a:xfrm>
            <a:off x="9430325" y="3083300"/>
            <a:ext cx="5802300" cy="347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f18d37e527_0_9"/>
          <p:cNvSpPr/>
          <p:nvPr/>
        </p:nvSpPr>
        <p:spPr>
          <a:xfrm>
            <a:off x="925000" y="3083300"/>
            <a:ext cx="5802300" cy="347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gf18d37e527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f18d37e527_0_9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SVM-RBF </a:t>
            </a:r>
            <a:r>
              <a:rPr lang="en-US" sz="4000">
                <a:solidFill>
                  <a:srgbClr val="0E2C4B"/>
                </a:solidFill>
              </a:rPr>
              <a:t>(Performance)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gf18d37e527_0_9"/>
          <p:cNvSpPr txBox="1"/>
          <p:nvPr/>
        </p:nvSpPr>
        <p:spPr>
          <a:xfrm>
            <a:off x="789600" y="3088800"/>
            <a:ext cx="5573100" cy="42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 Training Performance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Accuracy   : 87.78 %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Precision  : 70.73 %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Recall     : 68.56 %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Specificity: 92.71 %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NPV        : 91.99 %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1" name="Google Shape;151;gf18d37e527_0_9"/>
          <p:cNvSpPr txBox="1"/>
          <p:nvPr/>
        </p:nvSpPr>
        <p:spPr>
          <a:xfrm>
            <a:off x="9698350" y="3012000"/>
            <a:ext cx="6951600" cy="3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 Testing Performance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Accuracy   : 83.3 %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Precision  : 58.67 %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Recall     : 57.21 %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Specificity: 89.86 %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NPV        : 89.3 %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2" name="Google Shape;152;gf18d37e527_0_9"/>
          <p:cNvSpPr txBox="1"/>
          <p:nvPr/>
        </p:nvSpPr>
        <p:spPr>
          <a:xfrm>
            <a:off x="789600" y="7119625"/>
            <a:ext cx="129171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Catatan: Nilai parameter Gamma = 0.1 dan C = 150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gf18d37e527_1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f18d37e527_1_6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XGBoost</a:t>
            </a:r>
            <a:r>
              <a:rPr lang="en-US" sz="7000">
                <a:solidFill>
                  <a:srgbClr val="0E2C4B"/>
                </a:solidFill>
              </a:rPr>
              <a:t> </a:t>
            </a:r>
            <a:r>
              <a:rPr lang="en-US" sz="4000">
                <a:solidFill>
                  <a:srgbClr val="0E2C4B"/>
                </a:solidFill>
              </a:rPr>
              <a:t>(Data Preprocessing)</a:t>
            </a:r>
            <a:endParaRPr b="0" i="0" sz="4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f18d37e527_1_6"/>
          <p:cNvSpPr txBox="1"/>
          <p:nvPr/>
        </p:nvSpPr>
        <p:spPr>
          <a:xfrm>
            <a:off x="790750" y="3654275"/>
            <a:ext cx="16708800" cy="41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One Hot Encoder untuk Fitur Gender dan Geography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Membagi data input (X) dan target (y):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X = CreditScore, Age, Balance, NumOfProducts, IsActiveMember, Gender, Geography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y = Exited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Train Test Split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Standard Scaling</a:t>
            </a:r>
            <a:endParaRPr sz="2950">
              <a:solidFill>
                <a:srgbClr val="0E2C4B"/>
              </a:solidFill>
            </a:endParaRPr>
          </a:p>
          <a:p>
            <a:pPr indent="-41592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2C4B"/>
              </a:buClr>
              <a:buSzPts val="2950"/>
              <a:buAutoNum type="arabicPeriod"/>
            </a:pPr>
            <a:r>
              <a:rPr lang="en-US" sz="2950">
                <a:solidFill>
                  <a:srgbClr val="0E2C4B"/>
                </a:solidFill>
              </a:rPr>
              <a:t>Balancing Dataset</a:t>
            </a:r>
            <a:endParaRPr sz="2950">
              <a:solidFill>
                <a:srgbClr val="0E2C4B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50">
                <a:solidFill>
                  <a:srgbClr val="0E2C4B"/>
                </a:solidFill>
              </a:rPr>
              <a:t>undersampling sebanyak 50% lalu oversampling SMOTE sebanyak 100%</a:t>
            </a:r>
            <a:endParaRPr sz="2950">
              <a:solidFill>
                <a:srgbClr val="0E2C4B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18d37e527_1_12"/>
          <p:cNvSpPr/>
          <p:nvPr/>
        </p:nvSpPr>
        <p:spPr>
          <a:xfrm>
            <a:off x="9430325" y="3083300"/>
            <a:ext cx="5802300" cy="347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f18d37e527_1_12"/>
          <p:cNvSpPr/>
          <p:nvPr/>
        </p:nvSpPr>
        <p:spPr>
          <a:xfrm>
            <a:off x="925000" y="3083300"/>
            <a:ext cx="5802300" cy="347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gf18d37e527_1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550" y="198550"/>
            <a:ext cx="2431426" cy="180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f18d37e527_1_12"/>
          <p:cNvSpPr txBox="1"/>
          <p:nvPr/>
        </p:nvSpPr>
        <p:spPr>
          <a:xfrm>
            <a:off x="2936500" y="1028700"/>
            <a:ext cx="140943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rial"/>
              <a:buNone/>
            </a:pPr>
            <a:r>
              <a:rPr lang="en-US" sz="7000">
                <a:solidFill>
                  <a:srgbClr val="0E2C4B"/>
                </a:solidFill>
              </a:rPr>
              <a:t>XGBoost </a:t>
            </a:r>
            <a:r>
              <a:rPr lang="en-US" sz="4000">
                <a:solidFill>
                  <a:srgbClr val="0E2C4B"/>
                </a:solidFill>
              </a:rPr>
              <a:t>(Performance)</a:t>
            </a:r>
            <a:endParaRPr b="0" i="0" sz="7000" u="none" cap="none" strike="noStrike">
              <a:solidFill>
                <a:srgbClr val="0E2C4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f18d37e527_1_12"/>
          <p:cNvSpPr txBox="1"/>
          <p:nvPr/>
        </p:nvSpPr>
        <p:spPr>
          <a:xfrm>
            <a:off x="789600" y="3088800"/>
            <a:ext cx="5573100" cy="39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45720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 Training Performance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Accuracy   : 91.8 %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Precision  : 91.55 %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Recall     : 92.11 %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Specificity: 91.5 %</a:t>
            </a:r>
            <a:endParaRPr sz="3000">
              <a:solidFill>
                <a:srgbClr val="21212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212121"/>
                </a:solidFill>
                <a:latin typeface="Courier New"/>
                <a:ea typeface="Courier New"/>
                <a:cs typeface="Courier New"/>
                <a:sym typeface="Courier New"/>
              </a:rPr>
              <a:t>NPV        : 92.06 %</a:t>
            </a:r>
            <a:endParaRPr sz="2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9" name="Google Shape;169;gf18d37e527_1_12"/>
          <p:cNvSpPr txBox="1"/>
          <p:nvPr/>
        </p:nvSpPr>
        <p:spPr>
          <a:xfrm>
            <a:off x="9698350" y="3012000"/>
            <a:ext cx="6951600" cy="3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 Testing Performance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Accuracy   : 79.05 %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Precision  : 48.55 %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Recall     : 70.65 %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Specificity: 81.16 %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ourier New"/>
                <a:ea typeface="Courier New"/>
                <a:cs typeface="Courier New"/>
                <a:sym typeface="Courier New"/>
              </a:rPr>
              <a:t>NPV        : 91.66 %</a:t>
            </a:r>
            <a:endParaRPr sz="3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